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2" r:id="rId1"/>
    <p:sldMasterId id="2147484025" r:id="rId2"/>
  </p:sldMasterIdLst>
  <p:notesMasterIdLst>
    <p:notesMasterId r:id="rId9"/>
  </p:notesMasterIdLst>
  <p:sldIdLst>
    <p:sldId id="307" r:id="rId3"/>
    <p:sldId id="272" r:id="rId4"/>
    <p:sldId id="360" r:id="rId5"/>
    <p:sldId id="359" r:id="rId6"/>
    <p:sldId id="358" r:id="rId7"/>
    <p:sldId id="361" r:id="rId8"/>
  </p:sldIdLst>
  <p:sldSz cx="9144000" cy="5143500" type="screen16x9"/>
  <p:notesSz cx="6934200" cy="9232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53" autoAdjust="0"/>
    <p:restoredTop sz="94624" autoAdjust="0"/>
  </p:normalViewPr>
  <p:slideViewPr>
    <p:cSldViewPr snapToGrid="0">
      <p:cViewPr>
        <p:scale>
          <a:sx n="90" d="100"/>
          <a:sy n="90" d="100"/>
        </p:scale>
        <p:origin x="-1502" y="-456"/>
      </p:cViewPr>
      <p:guideLst>
        <p:guide orient="horz" pos="1620"/>
        <p:guide pos="41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1944" y="-9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93738"/>
            <a:ext cx="6153150" cy="3462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704BE49-AC84-459A-B15D-00CF6A417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4634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0525" y="693738"/>
            <a:ext cx="6153150" cy="3462337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EEA694-8B78-453C-94FC-483212824AD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60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342900" y="1457325"/>
            <a:ext cx="84582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6461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sz="2000"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88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23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75022"/>
            <a:ext cx="2120900" cy="4233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175022"/>
            <a:ext cx="6210300" cy="4233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60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399" y="4767462"/>
            <a:ext cx="1942703" cy="327422"/>
          </a:xfrm>
          <a:prstGeom prst="rect">
            <a:avLst/>
          </a:prstGeom>
        </p:spPr>
        <p:txBody>
          <a:bodyPr lIns="57150" tIns="28575" rIns="57150" bIns="28575"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idx="1" hasCustomPrompt="1"/>
          </p:nvPr>
        </p:nvSpPr>
        <p:spPr>
          <a:xfrm>
            <a:off x="333375" y="889000"/>
            <a:ext cx="8467328" cy="3520281"/>
          </a:xfrm>
        </p:spPr>
        <p:txBody>
          <a:bodyPr/>
          <a:lstStyle>
            <a:lvl1pPr>
              <a:defRPr sz="2500" baseline="0"/>
            </a:lvl1pPr>
            <a:lvl2pPr>
              <a:defRPr sz="2200" baseline="0"/>
            </a:lvl2pPr>
            <a:lvl3pPr>
              <a:defRPr sz="1900" baseline="0"/>
            </a:lvl3pPr>
          </a:lstStyle>
          <a:p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2"/>
            <a:r>
              <a:rPr lang="en-US" altLang="en-US" sz="1500" kern="0" dirty="0" smtClean="0"/>
              <a:t>Level 3.</a:t>
            </a:r>
          </a:p>
          <a:p>
            <a:pPr lvl="2"/>
            <a:r>
              <a:rPr lang="en-US" altLang="en-US" sz="1500" kern="0" dirty="0" smtClean="0"/>
              <a:t>Level 4.</a:t>
            </a:r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1"/>
            <a:endParaRPr lang="en-US" altLang="en-US" sz="1500" kern="0" dirty="0" smtClean="0"/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</p:txBody>
      </p:sp>
    </p:spTree>
    <p:extLst>
      <p:ext uri="{BB962C8B-B14F-4D97-AF65-F5344CB8AC3E}">
        <p14:creationId xmlns:p14="http://schemas.microsoft.com/office/powerpoint/2010/main" val="2846964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23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51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64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638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8961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011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1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437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83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003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950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956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456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6" y="889397"/>
            <a:ext cx="4157663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7"/>
            <a:ext cx="4157662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3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0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97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658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899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211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EC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175023"/>
            <a:ext cx="8458200" cy="61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6" y="889397"/>
            <a:ext cx="8467725" cy="351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«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2EBB4E1-7FB7-4C98-B721-C50F50CAE3F0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1/22/2019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17F79D-DFB7-4D9E-8A55-5027BDEA10B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252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45075" y="1203159"/>
            <a:ext cx="7763933" cy="1588168"/>
          </a:xfrm>
        </p:spPr>
        <p:txBody>
          <a:bodyPr/>
          <a:lstStyle/>
          <a:p>
            <a:pPr algn="ctr"/>
            <a:r>
              <a:rPr lang="en-US" sz="3200" dirty="0" smtClean="0"/>
              <a:t>Sign-Off Driven Design Closure for </a:t>
            </a:r>
            <a:br>
              <a:rPr lang="en-US" sz="3200" dirty="0" smtClean="0"/>
            </a:br>
            <a:r>
              <a:rPr lang="en-US" sz="3200" dirty="0" smtClean="0"/>
              <a:t>a Mixed-Signal SOC </a:t>
            </a:r>
            <a:endParaRPr lang="en-US" sz="32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42900" y="2774156"/>
            <a:ext cx="8458200" cy="1316996"/>
          </a:xfrm>
        </p:spPr>
        <p:txBody>
          <a:bodyPr/>
          <a:lstStyle/>
          <a:p>
            <a:r>
              <a:rPr lang="en-US" sz="2400" dirty="0" smtClean="0"/>
              <a:t>Authors    : MuraliMohan T, Karthik Kodakandla, Atul Garg, Sanjana </a:t>
            </a:r>
            <a:r>
              <a:rPr lang="en-US" sz="2400" dirty="0" smtClean="0"/>
              <a:t>Sundaresh, </a:t>
            </a:r>
            <a:r>
              <a:rPr lang="en-US" sz="2400" dirty="0" err="1" smtClean="0"/>
              <a:t>Nagarjuna</a:t>
            </a:r>
            <a:r>
              <a:rPr lang="en-US" sz="2400" dirty="0" smtClean="0"/>
              <a:t> </a:t>
            </a:r>
            <a:r>
              <a:rPr lang="en-US" sz="2400" dirty="0" err="1" smtClean="0"/>
              <a:t>Ganji</a:t>
            </a:r>
            <a:r>
              <a:rPr lang="en-US" sz="2400" dirty="0" smtClean="0"/>
              <a:t>, Ajoy Mandal, Gaurav Varshney</a:t>
            </a:r>
            <a:endParaRPr lang="en-US" sz="2400" dirty="0" smtClean="0"/>
          </a:p>
          <a:p>
            <a:r>
              <a:rPr lang="en-US" sz="2400" dirty="0" smtClean="0"/>
              <a:t>Company : Texas Instruments </a:t>
            </a:r>
          </a:p>
          <a:p>
            <a:endParaRPr lang="en-US" dirty="0"/>
          </a:p>
        </p:txBody>
      </p:sp>
      <p:pic>
        <p:nvPicPr>
          <p:cNvPr id="4" name="Picture 10" descr="ti_stk_2c_pos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20" y="169565"/>
            <a:ext cx="2736385" cy="67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5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40500" y="-1882"/>
            <a:ext cx="8458200" cy="61079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Problem Statement</a:t>
            </a:r>
            <a:endParaRPr lang="en-US" sz="2800" b="0" dirty="0" smtClean="0"/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333376" y="721982"/>
            <a:ext cx="8467725" cy="409648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18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 smtClean="0"/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</a:pPr>
            <a:endParaRPr lang="en-US" sz="2400" dirty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01600" y="423995"/>
            <a:ext cx="8977235" cy="446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«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n-US" sz="1600" dirty="0" smtClean="0"/>
              <a:t>In </a:t>
            </a:r>
            <a:r>
              <a:rPr lang="en-US" altLang="en-US" sz="1600" dirty="0"/>
              <a:t>the current low nanometers’ era, where design &amp; manufacturing complexities are multifold, it is very imperative for physical designers to plan &amp; execute efficiently to curb exhaustive mode of final </a:t>
            </a:r>
            <a:r>
              <a:rPr lang="en-US" altLang="en-US" sz="1600" dirty="0" smtClean="0"/>
              <a:t>stage design </a:t>
            </a:r>
            <a:r>
              <a:rPr lang="en-US" altLang="en-US" sz="1600" dirty="0"/>
              <a:t>closure &amp; to meet ever reducing design schedules.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Conventional approach to handle timing complexities with multiple modes, corners (MMMC), operating-points (OPPs) has been optimizing timing in single merged mode resulting in miscorrelation between </a:t>
            </a:r>
            <a:r>
              <a:rPr lang="en-US" sz="1600" dirty="0" err="1"/>
              <a:t>PnR</a:t>
            </a:r>
            <a:r>
              <a:rPr lang="en-US" sz="1600" dirty="0"/>
              <a:t> timing &amp; signoff STA, leading to laborious closure iterations. Similarly, late signoff assessment &amp; action on violations </a:t>
            </a:r>
            <a:r>
              <a:rPr lang="en-US" sz="1600" dirty="0" err="1"/>
              <a:t>wrt</a:t>
            </a:r>
            <a:r>
              <a:rPr lang="en-US" sz="1600" dirty="0"/>
              <a:t> DRC, LVS checks adversely impact schedule &amp; exposes layout to surprises, quality gaps. This unpredictable strategy affects design’s original performance, power, area and schedule (PPAS) goals.     </a:t>
            </a:r>
            <a:endParaRPr lang="en-US" sz="1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In </a:t>
            </a:r>
            <a:r>
              <a:rPr lang="en-US" sz="1600" dirty="0"/>
              <a:t>world of large number of </a:t>
            </a:r>
            <a:r>
              <a:rPr lang="en-US" sz="1600" dirty="0" smtClean="0"/>
              <a:t>multi-timing-closure-scenarios</a:t>
            </a:r>
            <a:r>
              <a:rPr lang="en-US" sz="1600" dirty="0"/>
              <a:t>, the engineering change order (ECO) </a:t>
            </a:r>
            <a:r>
              <a:rPr lang="en-US" sz="1600" dirty="0" smtClean="0"/>
              <a:t>is becoming inevitable </a:t>
            </a:r>
            <a:r>
              <a:rPr lang="en-US" sz="1600" dirty="0"/>
              <a:t>to achieve design timing </a:t>
            </a:r>
            <a:r>
              <a:rPr lang="en-US" sz="1600" dirty="0" smtClean="0"/>
              <a:t>closure. This </a:t>
            </a:r>
            <a:r>
              <a:rPr lang="en-US" sz="1600" dirty="0"/>
              <a:t>concern is attributed to the fact </a:t>
            </a:r>
            <a:r>
              <a:rPr lang="en-US" sz="1600" dirty="0" smtClean="0"/>
              <a:t>that it requires lot of manual efforts and iterations. Therefore, it is more important to start the design with highest correlation with respect to sign-off margins. </a:t>
            </a:r>
            <a:endParaRPr lang="en-US" sz="1600" kern="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600" kern="0" dirty="0" smtClean="0"/>
              <a:t> </a:t>
            </a:r>
            <a:r>
              <a:rPr lang="en-US" altLang="en-US" sz="1600" dirty="0" smtClean="0"/>
              <a:t>Of </a:t>
            </a:r>
            <a:r>
              <a:rPr lang="en-US" altLang="en-US" sz="1600" dirty="0"/>
              <a:t>all the signoff closures, physical verification aspects like </a:t>
            </a:r>
            <a:r>
              <a:rPr lang="en-US" altLang="en-US" sz="1600" dirty="0" smtClean="0"/>
              <a:t>DRC, LVS </a:t>
            </a:r>
            <a:r>
              <a:rPr lang="en-US" altLang="en-US" sz="1600" dirty="0"/>
              <a:t>are vital manufacturability &amp; functionality checks respectively, any early assessment, analysis, feedback on these can bring significant change to design cycle times.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In this paper we demonstrate </a:t>
            </a:r>
            <a:r>
              <a:rPr lang="en-US" sz="1600" dirty="0"/>
              <a:t>a correct by construction strategy </a:t>
            </a:r>
            <a:r>
              <a:rPr lang="en-US" sz="1600" dirty="0" smtClean="0"/>
              <a:t>that addresses timing and layout complexities by bridging  gaps and anomalies between optimization, sign-off tools and flows.</a:t>
            </a:r>
            <a:endParaRPr lang="en-US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-19718"/>
            <a:ext cx="8458200" cy="610790"/>
          </a:xfrm>
        </p:spPr>
        <p:txBody>
          <a:bodyPr/>
          <a:lstStyle/>
          <a:p>
            <a:r>
              <a:rPr lang="en-US" dirty="0" smtClean="0"/>
              <a:t>Proposed Solutions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525316"/>
            <a:ext cx="9144000" cy="46181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700" dirty="0"/>
              <a:t>Understanding tool’s capabilities, limitations play an important role in driving design utilization &amp; </a:t>
            </a:r>
            <a:r>
              <a:rPr lang="en-US" sz="1700" dirty="0" err="1"/>
              <a:t>routability</a:t>
            </a:r>
            <a:r>
              <a:rPr lang="en-US" sz="1700" dirty="0"/>
              <a:t> &amp; hence reducing manual effort in layout closure.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For the entire design convergence and timing closure, especially under current multi-corner multi-mode design, </a:t>
            </a:r>
            <a:r>
              <a:rPr lang="en-US" sz="1800" dirty="0" smtClean="0"/>
              <a:t>efficient and sign-off driven flow is introduced </a:t>
            </a:r>
            <a:r>
              <a:rPr lang="en-US" sz="1800" dirty="0"/>
              <a:t>in order to improve the timing closure </a:t>
            </a:r>
            <a:r>
              <a:rPr lang="en-US" sz="1800" dirty="0" smtClean="0"/>
              <a:t>in the last mile to timing signoff.</a:t>
            </a:r>
            <a:endParaRPr lang="en-US" altLang="en-US" sz="1700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 smtClean="0"/>
              <a:t>Early </a:t>
            </a:r>
            <a:r>
              <a:rPr lang="en-US" altLang="en-US" sz="1700" dirty="0"/>
              <a:t>LVS :  LVS, in literal sense, just checks for logical to physical correctness i.e., even incorrect/incomplete logical connections with exact incorrect/incomplete physical data is correct with checks’ characteristics. The same principle along with divide &amp; conquer approach is the essence of the Early LVS flow. </a:t>
            </a:r>
            <a:endParaRPr lang="en-US" altLang="en-US" sz="17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 smtClean="0"/>
              <a:t>With </a:t>
            </a:r>
            <a:r>
              <a:rPr lang="en-US" altLang="en-US" sz="1700" dirty="0"/>
              <a:t>this flow, we checked for correctness on </a:t>
            </a:r>
            <a:r>
              <a:rPr lang="en-US" altLang="en-US" sz="1700" dirty="0" smtClean="0"/>
              <a:t>IO, Core layout &amp; power-grid, </a:t>
            </a:r>
            <a:r>
              <a:rPr lang="en-US" altLang="en-US" sz="1700" dirty="0"/>
              <a:t>thus dividing &amp; enabling to close power grid, IO, core placement </a:t>
            </a:r>
            <a:r>
              <a:rPr lang="en-US" altLang="en-US" sz="1700" dirty="0" smtClean="0"/>
              <a:t>first &amp; then signal </a:t>
            </a:r>
            <a:r>
              <a:rPr lang="en-US" altLang="en-US" sz="1700" dirty="0"/>
              <a:t>routing </a:t>
            </a:r>
            <a:r>
              <a:rPr lang="en-US" altLang="en-US" sz="1700" dirty="0" smtClean="0"/>
              <a:t>separately (like never before).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700" dirty="0" smtClean="0"/>
              <a:t>Bringing signoff into P/R tool with Tech .</a:t>
            </a:r>
            <a:r>
              <a:rPr lang="en-US" altLang="en-US" sz="1700" dirty="0" err="1" smtClean="0"/>
              <a:t>lef</a:t>
            </a:r>
            <a:r>
              <a:rPr lang="en-US" altLang="en-US" sz="1700" dirty="0" smtClean="0"/>
              <a:t>  improvements, Standard cell-layout feedback, appropriate routing blockages for shorts, DRC reduction with early routing/DRC assessment were key items that helped in reducing layout issues substantially. </a:t>
            </a:r>
            <a:endParaRPr lang="en-US" altLang="en-US" sz="1700" dirty="0"/>
          </a:p>
        </p:txBody>
      </p:sp>
    </p:spTree>
    <p:extLst>
      <p:ext uri="{BB962C8B-B14F-4D97-AF65-F5344CB8AC3E}">
        <p14:creationId xmlns:p14="http://schemas.microsoft.com/office/powerpoint/2010/main" val="320639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62200" y="1657350"/>
            <a:ext cx="1017104" cy="2457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Optimization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43600" y="1632503"/>
            <a:ext cx="914400" cy="2457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Signoff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810000" y="1485901"/>
            <a:ext cx="1676400" cy="897007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u="sng" dirty="0" smtClean="0">
                <a:solidFill>
                  <a:prstClr val="white"/>
                </a:solidFill>
              </a:rPr>
              <a:t>Common constraints across flow</a:t>
            </a:r>
            <a:r>
              <a:rPr lang="en-US" sz="1000" dirty="0" smtClean="0">
                <a:solidFill>
                  <a:prstClr val="white"/>
                </a:solidFill>
              </a:rPr>
              <a:t>  </a:t>
            </a:r>
            <a:endParaRPr lang="en-US" sz="1000" dirty="0">
              <a:solidFill>
                <a:prstClr val="white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486400" y="2057402"/>
            <a:ext cx="430696" cy="3616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379304" y="2057402"/>
            <a:ext cx="506896" cy="4721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52400" y="1615109"/>
            <a:ext cx="1828800" cy="8001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u="sng" dirty="0" smtClean="0">
                <a:solidFill>
                  <a:prstClr val="white"/>
                </a:solidFill>
              </a:rPr>
              <a:t>Dominant mode corners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Based on library and PTV (selected the worst setup and hold corners)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222435" y="1582806"/>
            <a:ext cx="1828800" cy="8001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 smtClean="0">
                <a:solidFill>
                  <a:prstClr val="white"/>
                </a:solidFill>
              </a:rPr>
              <a:t>All signoff modes and corners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b="1" dirty="0" smtClean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2400" y="2628900"/>
            <a:ext cx="1828800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u="sng" dirty="0" smtClean="0">
                <a:solidFill>
                  <a:prstClr val="white"/>
                </a:solidFill>
              </a:rPr>
              <a:t>Through the flow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u="sng" dirty="0" smtClean="0">
                <a:solidFill>
                  <a:prstClr val="white"/>
                </a:solidFill>
              </a:rPr>
              <a:t> timing Correlation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u="sng" dirty="0" smtClean="0">
                <a:solidFill>
                  <a:prstClr val="white"/>
                </a:solidFill>
              </a:rPr>
              <a:t>Constraints Validation</a:t>
            </a:r>
          </a:p>
          <a:p>
            <a:pPr marL="171450" indent="-1714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50" dirty="0" smtClean="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162800" y="2686050"/>
            <a:ext cx="1828800" cy="8001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u="sng" dirty="0" smtClean="0">
                <a:solidFill>
                  <a:prstClr val="white"/>
                </a:solidFill>
              </a:rPr>
              <a:t>Signoff timing tool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057400" y="2066799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057400" y="291465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6858000" y="2219452"/>
            <a:ext cx="3048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6781800" y="2971801"/>
            <a:ext cx="3810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Proposed methodology for timing closure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9" name="Left-Right Arrow 48"/>
          <p:cNvSpPr/>
          <p:nvPr/>
        </p:nvSpPr>
        <p:spPr>
          <a:xfrm>
            <a:off x="3379304" y="2861228"/>
            <a:ext cx="2564296" cy="28202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Minimum ECO Loops</a:t>
            </a:r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0452" y="41148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The proposed methodology aims to create a flow where the timing iterations between optimization and signoff is close to none 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400" y="3429000"/>
            <a:ext cx="1828800" cy="62865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u="sng" dirty="0" smtClean="0">
                <a:solidFill>
                  <a:prstClr val="white"/>
                </a:solidFill>
              </a:rPr>
              <a:t>SI delay, load, slew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 smtClean="0">
                <a:solidFill>
                  <a:prstClr val="white"/>
                </a:solidFill>
              </a:rPr>
              <a:t>Accurate Flow Setting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b="1" dirty="0" smtClean="0">
                <a:solidFill>
                  <a:prstClr val="white"/>
                </a:solidFill>
              </a:rPr>
              <a:t>Comprehending Signoff </a:t>
            </a:r>
            <a:r>
              <a:rPr lang="en-US" sz="1100" b="1" dirty="0" err="1" smtClean="0">
                <a:solidFill>
                  <a:prstClr val="white"/>
                </a:solidFill>
              </a:rPr>
              <a:t>MetalFill</a:t>
            </a:r>
            <a:r>
              <a:rPr lang="en-US" sz="1100" b="1" dirty="0" smtClean="0">
                <a:solidFill>
                  <a:prstClr val="white"/>
                </a:solidFill>
              </a:rPr>
              <a:t>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057400" y="37719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37" y="-67425"/>
            <a:ext cx="8768292" cy="532031"/>
          </a:xfrm>
        </p:spPr>
        <p:txBody>
          <a:bodyPr/>
          <a:lstStyle/>
          <a:p>
            <a:r>
              <a:rPr lang="en-US" sz="2300" dirty="0" smtClean="0"/>
              <a:t>Early DRC, LVS Assessment and Closure Flow </a:t>
            </a:r>
            <a:endParaRPr lang="en-US" sz="2300" dirty="0"/>
          </a:p>
        </p:txBody>
      </p:sp>
      <p:sp>
        <p:nvSpPr>
          <p:cNvPr id="5" name="Rounded Rectangle 4"/>
          <p:cNvSpPr/>
          <p:nvPr/>
        </p:nvSpPr>
        <p:spPr>
          <a:xfrm>
            <a:off x="1448445" y="904875"/>
            <a:ext cx="1524000" cy="7524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IO RING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Power-routed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Placed Design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191645" y="954361"/>
            <a:ext cx="1644721" cy="61679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First </a:t>
            </a:r>
            <a:r>
              <a:rPr lang="en-US" sz="1300" dirty="0">
                <a:solidFill>
                  <a:srgbClr val="FFFFFF"/>
                </a:solidFill>
              </a:rPr>
              <a:t>Routed DB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with Signal routes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9852" y="476250"/>
            <a:ext cx="2911053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Floorplan/Power grid 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92382" y="428625"/>
            <a:ext cx="1577355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Routing 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74065" y="434987"/>
            <a:ext cx="1282402" cy="33470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</a:rPr>
              <a:t>Final Stage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001020" y="1190625"/>
            <a:ext cx="1181188" cy="139391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4906020" y="1571514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5836366" y="1210835"/>
            <a:ext cx="1241578" cy="122665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2191395" y="1666875"/>
            <a:ext cx="142875" cy="33455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619895" y="2571750"/>
            <a:ext cx="142875" cy="339923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flipH="1" flipV="1">
            <a:off x="281971" y="4345781"/>
            <a:ext cx="1337924" cy="74876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 flipV="1">
            <a:off x="160864" y="1260320"/>
            <a:ext cx="121107" cy="316880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4" name="Right Arrow 23"/>
          <p:cNvSpPr/>
          <p:nvPr/>
        </p:nvSpPr>
        <p:spPr>
          <a:xfrm>
            <a:off x="273504" y="1210835"/>
            <a:ext cx="1166474" cy="70277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2858145" y="2524125"/>
            <a:ext cx="142875" cy="3739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001145" y="619125"/>
            <a:ext cx="0" cy="4048125"/>
          </a:xfrm>
          <a:prstGeom prst="line">
            <a:avLst/>
          </a:prstGeom>
          <a:ln w="28575"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482600" y="1886112"/>
            <a:ext cx="3349159" cy="8556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 sz="1300" dirty="0" smtClean="0">
              <a:solidFill>
                <a:schemeClr val="bg1"/>
              </a:solidFill>
            </a:endParaRPr>
          </a:p>
          <a:p>
            <a:pPr algn="ctr"/>
            <a:r>
              <a:rPr lang="en-US" sz="1300" dirty="0" smtClean="0">
                <a:solidFill>
                  <a:schemeClr val="bg1"/>
                </a:solidFill>
              </a:rPr>
              <a:t>Generate Reduced Netlist</a:t>
            </a:r>
          </a:p>
          <a:p>
            <a:pPr algn="ctr"/>
            <a:r>
              <a:rPr lang="en-US" sz="1200" dirty="0" smtClean="0">
                <a:solidFill>
                  <a:srgbClr val="FFFFFF"/>
                </a:solidFill>
              </a:rPr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Removing nets logically and physically</a:t>
            </a:r>
            <a:r>
              <a:rPr lang="en-US" sz="1100" dirty="0" smtClean="0">
                <a:solidFill>
                  <a:srgbClr val="FFFFFF"/>
                </a:solidFill>
              </a:rPr>
              <a:t>)</a:t>
            </a:r>
          </a:p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Black-boxing Incomplete </a:t>
            </a:r>
            <a:r>
              <a:rPr lang="en-US" sz="1100" dirty="0">
                <a:solidFill>
                  <a:srgbClr val="FFFFFF"/>
                </a:solidFill>
              </a:rPr>
              <a:t>IPs </a:t>
            </a:r>
            <a:endParaRPr lang="en-US" sz="1100" dirty="0" smtClean="0">
              <a:solidFill>
                <a:srgbClr val="FFFFFF"/>
              </a:solidFill>
            </a:endParaRPr>
          </a:p>
          <a:p>
            <a:pPr algn="ctr"/>
            <a:endParaRPr lang="en-US" sz="1100" dirty="0">
              <a:solidFill>
                <a:srgbClr val="FFFFFF"/>
              </a:solidFill>
            </a:endParaRPr>
          </a:p>
          <a:p>
            <a:pPr algn="ctr"/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349707" y="2905125"/>
            <a:ext cx="1763076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Power-grid shorts/opens fixed</a:t>
            </a:r>
          </a:p>
          <a:p>
            <a:pPr algn="ctr"/>
            <a:r>
              <a:rPr lang="en-US" sz="1050" dirty="0" smtClean="0">
                <a:solidFill>
                  <a:schemeClr val="bg1"/>
                </a:solidFill>
              </a:rPr>
              <a:t>Base DRC through pseudo filler </a:t>
            </a:r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210445" y="2905125"/>
            <a:ext cx="1647825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GDSII to LEF issues</a:t>
            </a:r>
          </a:p>
          <a:p>
            <a:pPr algn="ctr"/>
            <a:r>
              <a:rPr lang="en-US" sz="1050" dirty="0" smtClean="0">
                <a:solidFill>
                  <a:srgbClr val="FFFFFF"/>
                </a:solidFill>
              </a:rPr>
              <a:t>Power-grid logical, physical corrections </a:t>
            </a:r>
            <a:endParaRPr lang="en-US" sz="1050" dirty="0">
              <a:solidFill>
                <a:srgbClr val="FFFFFF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619895" y="4000500"/>
            <a:ext cx="1575305" cy="61912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500" dirty="0">
                <a:solidFill>
                  <a:srgbClr val="FFFFFF"/>
                </a:solidFill>
              </a:rPr>
              <a:t>Violations </a:t>
            </a:r>
            <a:endParaRPr lang="en-US" sz="1500" dirty="0" smtClean="0">
              <a:solidFill>
                <a:srgbClr val="FFFFFF"/>
              </a:solidFill>
            </a:endParaRPr>
          </a:p>
          <a:p>
            <a:pPr algn="ctr"/>
            <a:r>
              <a:rPr lang="en-US" sz="1500" dirty="0" smtClean="0">
                <a:solidFill>
                  <a:srgbClr val="FFFFFF"/>
                </a:solidFill>
              </a:rPr>
              <a:t>(</a:t>
            </a:r>
            <a:r>
              <a:rPr lang="en-US" sz="1500" dirty="0">
                <a:solidFill>
                  <a:srgbClr val="FFFFFF"/>
                </a:solidFill>
              </a:rPr>
              <a:t>High count)</a:t>
            </a:r>
          </a:p>
        </p:txBody>
      </p:sp>
      <p:sp>
        <p:nvSpPr>
          <p:cNvPr id="35" name="Down Arrow 34"/>
          <p:cNvSpPr/>
          <p:nvPr/>
        </p:nvSpPr>
        <p:spPr>
          <a:xfrm>
            <a:off x="1858020" y="3714751"/>
            <a:ext cx="142875" cy="2553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2858145" y="3714751"/>
            <a:ext cx="142875" cy="2553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8" name="Straight Connector 37"/>
          <p:cNvCxnSpPr>
            <a:stCxn id="32" idx="3"/>
            <a:endCxn id="33" idx="1"/>
          </p:cNvCxnSpPr>
          <p:nvPr/>
        </p:nvCxnSpPr>
        <p:spPr>
          <a:xfrm>
            <a:off x="2112783" y="3315891"/>
            <a:ext cx="97662" cy="0"/>
          </a:xfrm>
          <a:prstGeom prst="line">
            <a:avLst/>
          </a:prstGeom>
          <a:ln w="76200">
            <a:solidFill>
              <a:srgbClr val="33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iamond 38"/>
          <p:cNvSpPr/>
          <p:nvPr/>
        </p:nvSpPr>
        <p:spPr>
          <a:xfrm>
            <a:off x="4286895" y="1809750"/>
            <a:ext cx="1366838" cy="897791"/>
          </a:xfrm>
          <a:prstGeom prst="diamond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100" dirty="0">
                <a:solidFill>
                  <a:srgbClr val="FFFFFF"/>
                </a:solidFill>
              </a:rPr>
              <a:t>Shorts/ Opens/ </a:t>
            </a:r>
            <a:r>
              <a:rPr lang="en-US" sz="1100" dirty="0" err="1">
                <a:solidFill>
                  <a:srgbClr val="FFFFFF"/>
                </a:solidFill>
              </a:rPr>
              <a:t>anyother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4213799" y="2952750"/>
            <a:ext cx="1644721" cy="75545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Nets in concern – Logical &amp; physical removal</a:t>
            </a:r>
          </a:p>
        </p:txBody>
      </p:sp>
      <p:sp>
        <p:nvSpPr>
          <p:cNvPr id="41" name="Down Arrow 40"/>
          <p:cNvSpPr/>
          <p:nvPr/>
        </p:nvSpPr>
        <p:spPr>
          <a:xfrm>
            <a:off x="4906020" y="2667000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Right Arrow 41"/>
          <p:cNvSpPr/>
          <p:nvPr/>
        </p:nvSpPr>
        <p:spPr>
          <a:xfrm>
            <a:off x="3335867" y="4286250"/>
            <a:ext cx="874828" cy="9696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252006" y="4000500"/>
            <a:ext cx="1524000" cy="6191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000000"/>
                </a:solidFill>
              </a:rPr>
              <a:t>Violations (Moderate count)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668145" y="571500"/>
            <a:ext cx="0" cy="4083844"/>
          </a:xfrm>
          <a:prstGeom prst="line">
            <a:avLst/>
          </a:prstGeom>
          <a:ln w="28575">
            <a:solidFill>
              <a:srgbClr val="FFC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7077944" y="952501"/>
            <a:ext cx="1495201" cy="616799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Final S</a:t>
            </a:r>
            <a:r>
              <a:rPr lang="en-US" sz="1300" dirty="0" smtClean="0">
                <a:solidFill>
                  <a:srgbClr val="FFFFFF"/>
                </a:solidFill>
              </a:rPr>
              <a:t>tage </a:t>
            </a:r>
          </a:p>
          <a:p>
            <a:pPr algn="ctr"/>
            <a:r>
              <a:rPr lang="en-US" sz="1300" dirty="0" smtClean="0">
                <a:solidFill>
                  <a:srgbClr val="FFFFFF"/>
                </a:solidFill>
              </a:rPr>
              <a:t>Routed </a:t>
            </a:r>
            <a:r>
              <a:rPr lang="en-US" sz="1300" dirty="0">
                <a:solidFill>
                  <a:srgbClr val="FFFFFF"/>
                </a:solidFill>
              </a:rPr>
              <a:t>DBs</a:t>
            </a:r>
          </a:p>
        </p:txBody>
      </p:sp>
      <p:sp>
        <p:nvSpPr>
          <p:cNvPr id="48" name="Right Arrow 47"/>
          <p:cNvSpPr/>
          <p:nvPr/>
        </p:nvSpPr>
        <p:spPr>
          <a:xfrm>
            <a:off x="3860867" y="3238501"/>
            <a:ext cx="330778" cy="142874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9" name="Down Arrow 48"/>
          <p:cNvSpPr/>
          <p:nvPr/>
        </p:nvSpPr>
        <p:spPr>
          <a:xfrm>
            <a:off x="4906020" y="3714750"/>
            <a:ext cx="142875" cy="27551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5786805" y="4286250"/>
            <a:ext cx="405091" cy="9525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953770" y="1857375"/>
            <a:ext cx="619125" cy="98724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57150" tIns="28575" rIns="57150" bIns="28575" rtlCol="0" anchor="ctr"/>
          <a:lstStyle/>
          <a:p>
            <a:pPr algn="ctr"/>
            <a:r>
              <a:rPr lang="en-US" sz="1500" dirty="0">
                <a:solidFill>
                  <a:srgbClr val="FFFFFF"/>
                </a:solidFill>
              </a:rPr>
              <a:t>Fixes &amp;</a:t>
            </a:r>
          </a:p>
          <a:p>
            <a:pPr algn="ctr"/>
            <a:r>
              <a:rPr lang="en-US" sz="1500" dirty="0">
                <a:solidFill>
                  <a:srgbClr val="FFFFFF"/>
                </a:solidFill>
              </a:rPr>
              <a:t>Feedback</a:t>
            </a:r>
          </a:p>
        </p:txBody>
      </p:sp>
      <p:sp>
        <p:nvSpPr>
          <p:cNvPr id="53" name="Down Arrow 52"/>
          <p:cNvSpPr/>
          <p:nvPr/>
        </p:nvSpPr>
        <p:spPr>
          <a:xfrm flipV="1">
            <a:off x="6177358" y="2860664"/>
            <a:ext cx="76700" cy="1425586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flipH="1">
            <a:off x="5668020" y="2205666"/>
            <a:ext cx="261938" cy="102698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7011045" y="2186616"/>
            <a:ext cx="1714500" cy="821531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No Black Box</a:t>
            </a:r>
          </a:p>
          <a:p>
            <a:pPr algn="ctr"/>
            <a:r>
              <a:rPr lang="en-US" sz="1300" dirty="0">
                <a:solidFill>
                  <a:srgbClr val="FFFFFF"/>
                </a:solidFill>
              </a:rPr>
              <a:t>Correct </a:t>
            </a:r>
            <a:r>
              <a:rPr lang="en-US" sz="1300" dirty="0" err="1">
                <a:solidFill>
                  <a:srgbClr val="FFFFFF"/>
                </a:solidFill>
              </a:rPr>
              <a:t>Config</a:t>
            </a:r>
            <a:r>
              <a:rPr lang="en-US" sz="1300" dirty="0">
                <a:solidFill>
                  <a:srgbClr val="FFFFFF"/>
                </a:solidFill>
              </a:rPr>
              <a:t> file options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7445217" y="3958417"/>
            <a:ext cx="904875" cy="61257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1300" dirty="0">
                <a:solidFill>
                  <a:srgbClr val="FFFFFF"/>
                </a:solidFill>
              </a:rPr>
              <a:t>No violations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7763520" y="1571626"/>
            <a:ext cx="142875" cy="59059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7715895" y="3048001"/>
            <a:ext cx="142875" cy="864689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8321" y="4491693"/>
            <a:ext cx="1771319" cy="380873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</a:rPr>
              <a:t>IO, Power &amp; Custom </a:t>
            </a:r>
            <a:r>
              <a:rPr lang="en-US" sz="1050" b="1" dirty="0" smtClean="0">
                <a:solidFill>
                  <a:srgbClr val="000000"/>
                </a:solidFill>
              </a:rPr>
              <a:t>grid, </a:t>
            </a:r>
            <a:endParaRPr lang="en-US" sz="1050" b="1" dirty="0">
              <a:solidFill>
                <a:srgbClr val="000000"/>
              </a:solidFill>
            </a:endParaRPr>
          </a:p>
          <a:p>
            <a:r>
              <a:rPr lang="en-US" sz="1050" b="1" dirty="0" err="1" smtClean="0">
                <a:solidFill>
                  <a:srgbClr val="000000"/>
                </a:solidFill>
              </a:rPr>
              <a:t>baseDRC</a:t>
            </a:r>
            <a:r>
              <a:rPr lang="en-US" sz="1050" b="1" dirty="0" smtClean="0">
                <a:solidFill>
                  <a:srgbClr val="000000"/>
                </a:solidFill>
              </a:rPr>
              <a:t>, corrections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185096" y="3857625"/>
            <a:ext cx="1354538" cy="380873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</a:rPr>
              <a:t>Cleaner  IO layout</a:t>
            </a:r>
          </a:p>
          <a:p>
            <a:r>
              <a:rPr lang="en-US" sz="1050" b="1" dirty="0">
                <a:solidFill>
                  <a:srgbClr val="000000"/>
                </a:solidFill>
              </a:rPr>
              <a:t> power/custom grid</a:t>
            </a:r>
          </a:p>
        </p:txBody>
      </p:sp>
      <p:sp>
        <p:nvSpPr>
          <p:cNvPr id="63" name="Right Arrow 62"/>
          <p:cNvSpPr/>
          <p:nvPr/>
        </p:nvSpPr>
        <p:spPr>
          <a:xfrm>
            <a:off x="6457154" y="4262437"/>
            <a:ext cx="1001565" cy="119063"/>
          </a:xfrm>
          <a:prstGeom prst="rightArrow">
            <a:avLst/>
          </a:prstGeom>
          <a:solidFill>
            <a:srgbClr val="FFC0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4089620"/>
            <a:ext cx="1261531" cy="457818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Cleaner </a:t>
            </a:r>
            <a:r>
              <a:rPr lang="en-US" sz="1300" b="1" dirty="0" smtClean="0">
                <a:solidFill>
                  <a:srgbClr val="000000"/>
                </a:solidFill>
              </a:rPr>
              <a:t>signal</a:t>
            </a:r>
          </a:p>
          <a:p>
            <a:r>
              <a:rPr lang="en-US" sz="1300" b="1" dirty="0" smtClean="0">
                <a:solidFill>
                  <a:srgbClr val="000000"/>
                </a:solidFill>
              </a:rPr>
              <a:t>Connectivity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3770" y="2710341"/>
            <a:ext cx="515526" cy="1099660"/>
          </a:xfrm>
          <a:prstGeom prst="rect">
            <a:avLst/>
          </a:prstGeom>
          <a:noFill/>
        </p:spPr>
        <p:txBody>
          <a:bodyPr vert="vert270" wrap="non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Signal conn. </a:t>
            </a:r>
          </a:p>
          <a:p>
            <a:r>
              <a:rPr lang="en-US" sz="1300" b="1" dirty="0">
                <a:solidFill>
                  <a:srgbClr val="000000"/>
                </a:solidFill>
              </a:rPr>
              <a:t>corrections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63520" y="3272321"/>
            <a:ext cx="1611018" cy="457818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300" b="1" dirty="0">
                <a:solidFill>
                  <a:srgbClr val="000000"/>
                </a:solidFill>
              </a:rPr>
              <a:t>Clean, Predictable </a:t>
            </a:r>
          </a:p>
          <a:p>
            <a:r>
              <a:rPr lang="en-US" sz="1300" b="1" dirty="0">
                <a:solidFill>
                  <a:srgbClr val="000000"/>
                </a:solidFill>
              </a:rPr>
              <a:t>&amp; no iterations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366480" y="1674703"/>
            <a:ext cx="1554913" cy="219291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</a:rPr>
              <a:t>Signal nets not routed </a:t>
            </a:r>
            <a:endParaRPr lang="en-US" sz="105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93137" y="2396084"/>
            <a:ext cx="400110" cy="138595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400" dirty="0" smtClean="0"/>
              <a:t>Early Feedback 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82600" y="1202272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Fixes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308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109" y="0"/>
            <a:ext cx="8458200" cy="610791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E06908-4681-417E-BEAF-08504F35DDE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3932" y="558800"/>
            <a:ext cx="8898467" cy="44619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 smtClean="0"/>
              <a:t>We have implemented the proposed flow on </a:t>
            </a:r>
            <a:r>
              <a:rPr lang="en-US" altLang="en-US" sz="1800" dirty="0" smtClean="0"/>
              <a:t>800K </a:t>
            </a:r>
            <a:r>
              <a:rPr lang="en-US" altLang="en-US" sz="1800" dirty="0"/>
              <a:t>instance-count, 100K register-count </a:t>
            </a:r>
            <a:r>
              <a:rPr lang="en-US" altLang="en-US" sz="1800" dirty="0" smtClean="0"/>
              <a:t>design with 3 SOC timing modes, 6 interface modes.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We could establish a very good timing closure correlation between optimization flow and sign-off flow resulting in almost closed design thus impacting design cycle in a positive way.</a:t>
            </a:r>
            <a:endParaRPr lang="en-US" alt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Early </a:t>
            </a:r>
            <a:r>
              <a:rPr lang="en-US" altLang="en-US" sz="1800" dirty="0"/>
              <a:t>LVS is altogether a </a:t>
            </a:r>
            <a:r>
              <a:rPr lang="en-US" altLang="en-US" sz="1800" dirty="0" smtClean="0"/>
              <a:t>new &amp; novel </a:t>
            </a:r>
            <a:r>
              <a:rPr lang="en-US" altLang="en-US" sz="1800" dirty="0"/>
              <a:t>methodology that enables designers run LVS at any state of design &amp; close strategically, making signoff easier &amp; smoother</a:t>
            </a:r>
            <a:r>
              <a:rPr lang="en-US" altLang="en-US" sz="18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 smtClean="0"/>
              <a:t> Flow </a:t>
            </a:r>
            <a:r>
              <a:rPr lang="en-US" altLang="en-US" sz="1800" dirty="0"/>
              <a:t>has been able to provide feedback to power-grid </a:t>
            </a:r>
            <a:r>
              <a:rPr lang="en-US" altLang="en-US" sz="1800" dirty="0" smtClean="0"/>
              <a:t>&amp; </a:t>
            </a:r>
            <a:r>
              <a:rPr lang="en-US" altLang="en-US" sz="1800" dirty="0" err="1" smtClean="0"/>
              <a:t>PnR</a:t>
            </a:r>
            <a:r>
              <a:rPr lang="en-US" altLang="en-US" sz="1800" dirty="0" smtClean="0"/>
              <a:t> designers </a:t>
            </a:r>
            <a:r>
              <a:rPr lang="en-US" altLang="en-US" sz="1800" dirty="0"/>
              <a:t>with </a:t>
            </a:r>
            <a:r>
              <a:rPr lang="en-US" altLang="en-US" sz="1800" dirty="0" smtClean="0"/>
              <a:t>base DRC corrections, shorts</a:t>
            </a:r>
            <a:r>
              <a:rPr lang="en-US" altLang="en-US" sz="1800" dirty="0"/>
              <a:t>, </a:t>
            </a:r>
            <a:r>
              <a:rPr lang="en-US" altLang="en-US" sz="1800" dirty="0" smtClean="0"/>
              <a:t>Mixed-signal voltage spacing </a:t>
            </a:r>
            <a:r>
              <a:rPr lang="en-US" altLang="en-US" sz="1800" dirty="0"/>
              <a:t>violations’ cleaning, which eventually helped in closing LVS within two days of receiving first routed DB on RTL frozen </a:t>
            </a:r>
            <a:r>
              <a:rPr lang="en-US" altLang="en-US" sz="1800" dirty="0" smtClean="0"/>
              <a:t>netlist.</a:t>
            </a:r>
            <a:endParaRPr lang="en-US" altLang="en-US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en-US" sz="1800" dirty="0"/>
              <a:t>Most importantly, </a:t>
            </a:r>
            <a:r>
              <a:rPr lang="en-US" altLang="en-US" sz="1800" dirty="0" smtClean="0"/>
              <a:t>these strategic &amp; generic (adaptable) flows bring </a:t>
            </a:r>
            <a:r>
              <a:rPr lang="en-US" altLang="en-US" sz="1800" dirty="0"/>
              <a:t>in significant change to signoff layout closure of complex designs with multiple mixed signal </a:t>
            </a:r>
            <a:r>
              <a:rPr lang="en-US" altLang="en-US" sz="1800" dirty="0" smtClean="0"/>
              <a:t>IPs/blocks, </a:t>
            </a:r>
            <a:r>
              <a:rPr lang="en-US" altLang="en-US" sz="1800" dirty="0"/>
              <a:t>power-domains, </a:t>
            </a:r>
            <a:r>
              <a:rPr lang="en-US" altLang="en-US" sz="1800" dirty="0" smtClean="0"/>
              <a:t>new </a:t>
            </a:r>
            <a:r>
              <a:rPr lang="en-US" altLang="en-US" sz="1800" dirty="0"/>
              <a:t>platforms, tight schedules.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1883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SP&amp;A">
  <a:themeElements>
    <a:clrScheme name="DSP&amp;A 8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B2B2B2"/>
      </a:folHlink>
    </a:clrScheme>
    <a:fontScheme name="DSP&amp;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SP&amp;A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SP&amp;A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SP&amp;A 8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9506</TotalTime>
  <Words>863</Words>
  <Application>Microsoft Office PowerPoint</Application>
  <PresentationFormat>On-screen Show (16:9)</PresentationFormat>
  <Paragraphs>88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DSP&amp;A</vt:lpstr>
      <vt:lpstr>Office Theme</vt:lpstr>
      <vt:lpstr>Sign-Off Driven Design Closure for  a Mixed-Signal SOC </vt:lpstr>
      <vt:lpstr>Problem Statement</vt:lpstr>
      <vt:lpstr>Proposed Solutions </vt:lpstr>
      <vt:lpstr>Proposed methodology for timing closure</vt:lpstr>
      <vt:lpstr>Early DRC, LVS Assessment and Closure Flow </vt:lpstr>
      <vt:lpstr>Summary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Dawn Jos</dc:creator>
  <cp:lastModifiedBy>Kodakandla, Karthik</cp:lastModifiedBy>
  <cp:revision>399</cp:revision>
  <dcterms:created xsi:type="dcterms:W3CDTF">2007-12-19T20:51:45Z</dcterms:created>
  <dcterms:modified xsi:type="dcterms:W3CDTF">2019-01-22T16:01:33Z</dcterms:modified>
</cp:coreProperties>
</file>